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E571F35-C19B-4433-A54B-E8BD81A52B9B}" type="datetimeFigureOut">
              <a:rPr lang="ar-IQ" smtClean="0"/>
              <a:t>27/01/1441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392633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E571F35-C19B-4433-A54B-E8BD81A52B9B}" type="datetimeFigureOut">
              <a:rPr lang="ar-IQ" smtClean="0"/>
              <a:t>27/01/1441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3619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E571F35-C19B-4433-A54B-E8BD81A52B9B}" type="datetimeFigureOut">
              <a:rPr lang="ar-IQ" smtClean="0"/>
              <a:t>27/01/1441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81242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E571F35-C19B-4433-A54B-E8BD81A52B9B}" type="datetimeFigureOut">
              <a:rPr lang="ar-IQ" smtClean="0"/>
              <a:t>27/01/1441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264475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571F35-C19B-4433-A54B-E8BD81A52B9B}" type="datetimeFigureOut">
              <a:rPr lang="ar-IQ" smtClean="0"/>
              <a:t>27/01/1441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2433007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E571F35-C19B-4433-A54B-E8BD81A52B9B}" type="datetimeFigureOut">
              <a:rPr lang="ar-IQ" smtClean="0"/>
              <a:t>27/01/1441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2412947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E571F35-C19B-4433-A54B-E8BD81A52B9B}" type="datetimeFigureOut">
              <a:rPr lang="ar-IQ" smtClean="0"/>
              <a:t>27/01/1441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1083295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E571F35-C19B-4433-A54B-E8BD81A52B9B}" type="datetimeFigureOut">
              <a:rPr lang="ar-IQ" smtClean="0"/>
              <a:t>27/01/1441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342082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71F35-C19B-4433-A54B-E8BD81A52B9B}" type="datetimeFigureOut">
              <a:rPr lang="ar-IQ" smtClean="0"/>
              <a:t>27/01/1441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108555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71F35-C19B-4433-A54B-E8BD81A52B9B}" type="datetimeFigureOut">
              <a:rPr lang="ar-IQ" smtClean="0"/>
              <a:t>27/01/1441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128727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571F35-C19B-4433-A54B-E8BD81A52B9B}" type="datetimeFigureOut">
              <a:rPr lang="ar-IQ" smtClean="0"/>
              <a:t>27/01/1441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20A9EA-9DE0-437E-8513-1EAA36021040}" type="slidenum">
              <a:rPr lang="ar-IQ" smtClean="0"/>
              <a:t>‹#›</a:t>
            </a:fld>
            <a:endParaRPr lang="ar-IQ"/>
          </a:p>
        </p:txBody>
      </p:sp>
    </p:spTree>
    <p:extLst>
      <p:ext uri="{BB962C8B-B14F-4D97-AF65-F5344CB8AC3E}">
        <p14:creationId xmlns:p14="http://schemas.microsoft.com/office/powerpoint/2010/main" val="188045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71F35-C19B-4433-A54B-E8BD81A52B9B}" type="datetimeFigureOut">
              <a:rPr lang="ar-IQ" smtClean="0"/>
              <a:t>27/01/1441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0A9EA-9DE0-437E-8513-1EAA36021040}" type="slidenum">
              <a:rPr lang="ar-IQ" smtClean="0"/>
              <a:t>‹#›</a:t>
            </a:fld>
            <a:endParaRPr lang="ar-IQ"/>
          </a:p>
        </p:txBody>
      </p:sp>
    </p:spTree>
    <p:extLst>
      <p:ext uri="{BB962C8B-B14F-4D97-AF65-F5344CB8AC3E}">
        <p14:creationId xmlns:p14="http://schemas.microsoft.com/office/powerpoint/2010/main" val="3755045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05682"/>
          </a:xfrm>
        </p:spPr>
        <p:txBody>
          <a:bodyPr/>
          <a:lstStyle/>
          <a:p>
            <a:r>
              <a:rPr lang="en-US" b="1" dirty="0"/>
              <a:t>Parts of a sentence</a:t>
            </a:r>
            <a:endParaRPr lang="ar-IQ" dirty="0"/>
          </a:p>
        </p:txBody>
      </p:sp>
      <p:sp>
        <p:nvSpPr>
          <p:cNvPr id="3" name="Subtitle 2"/>
          <p:cNvSpPr>
            <a:spLocks noGrp="1"/>
          </p:cNvSpPr>
          <p:nvPr>
            <p:ph type="subTitle" idx="1"/>
          </p:nvPr>
        </p:nvSpPr>
        <p:spPr>
          <a:xfrm>
            <a:off x="1524000" y="2395469"/>
            <a:ext cx="9144000" cy="3528811"/>
          </a:xfrm>
        </p:spPr>
        <p:txBody>
          <a:bodyPr>
            <a:normAutofit fontScale="62500" lnSpcReduction="20000"/>
          </a:bodyPr>
          <a:lstStyle/>
          <a:p>
            <a:pPr algn="just"/>
            <a:r>
              <a:rPr lang="en-US" sz="3200" b="1" i="1" u="sng" dirty="0"/>
              <a:t>Traditionally, there is a primary distinction between subject and predicate:</a:t>
            </a:r>
          </a:p>
          <a:p>
            <a:pPr algn="just"/>
            <a:r>
              <a:rPr lang="en-US" sz="3200" i="1" dirty="0"/>
              <a:t>  John carefully searched the room.</a:t>
            </a:r>
            <a:endParaRPr lang="en-US" sz="3200" dirty="0"/>
          </a:p>
          <a:p>
            <a:pPr algn="just"/>
            <a:r>
              <a:rPr lang="en-US" sz="3200" i="1" dirty="0"/>
              <a:t> The girl is now a student at a large university </a:t>
            </a:r>
            <a:endParaRPr lang="en-US" sz="3200" dirty="0"/>
          </a:p>
          <a:p>
            <a:pPr algn="just"/>
            <a:r>
              <a:rPr lang="en-US" sz="3200" i="1" dirty="0"/>
              <a:t> His brother grew happier gradually. </a:t>
            </a:r>
            <a:endParaRPr lang="en-US" sz="3200" dirty="0"/>
          </a:p>
          <a:p>
            <a:pPr algn="just"/>
            <a:r>
              <a:rPr lang="en-US" sz="3200" i="1" dirty="0"/>
              <a:t>It rained steadily all day.</a:t>
            </a:r>
            <a:endParaRPr lang="en-US" sz="3200" dirty="0"/>
          </a:p>
          <a:p>
            <a:pPr algn="just"/>
            <a:r>
              <a:rPr lang="en-US" sz="3200" i="1" dirty="0"/>
              <a:t>He had given the girl an apple. </a:t>
            </a:r>
            <a:endParaRPr lang="en-US" sz="3200" dirty="0"/>
          </a:p>
          <a:p>
            <a:pPr algn="just"/>
            <a:r>
              <a:rPr lang="en-US" sz="3200" i="1" dirty="0"/>
              <a:t>They make him the chairman every year.</a:t>
            </a:r>
            <a:endParaRPr lang="en-US" sz="3200" dirty="0"/>
          </a:p>
          <a:p>
            <a:pPr algn="just"/>
            <a:r>
              <a:rPr lang="en-US" sz="3200" b="1" dirty="0"/>
              <a:t> </a:t>
            </a:r>
            <a:endParaRPr lang="en-US" sz="3200" dirty="0"/>
          </a:p>
          <a:p>
            <a:pPr algn="just"/>
            <a:endParaRPr lang="en-US" sz="3200" dirty="0"/>
          </a:p>
          <a:p>
            <a:pPr algn="just"/>
            <a:r>
              <a:rPr lang="en-US" sz="3200" dirty="0"/>
              <a:t> </a:t>
            </a:r>
          </a:p>
          <a:p>
            <a:endParaRPr lang="ar-IQ" dirty="0"/>
          </a:p>
        </p:txBody>
      </p:sp>
    </p:spTree>
    <p:extLst>
      <p:ext uri="{BB962C8B-B14F-4D97-AF65-F5344CB8AC3E}">
        <p14:creationId xmlns:p14="http://schemas.microsoft.com/office/powerpoint/2010/main" val="289620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3"/>
            <a:ext cx="10515600" cy="1619562"/>
          </a:xfrm>
        </p:spPr>
        <p:txBody>
          <a:bodyPr>
            <a:normAutofit fontScale="90000"/>
          </a:bodyPr>
          <a:lstStyle/>
          <a:p>
            <a:r>
              <a:rPr lang="en-US" b="1" i="1" dirty="0" smtClean="0"/>
              <a:t>Subject  and Predicate:</a:t>
            </a:r>
            <a:r>
              <a:rPr lang="en-US" dirty="0" smtClean="0"/>
              <a:t> </a:t>
            </a:r>
            <a:br>
              <a:rPr lang="en-US" dirty="0" smtClean="0"/>
            </a:b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marL="0" lvl="0" indent="0" algn="just">
              <a:buNone/>
            </a:pPr>
            <a:r>
              <a:rPr lang="en-US" dirty="0" smtClean="0"/>
              <a:t>The </a:t>
            </a:r>
            <a:r>
              <a:rPr lang="en-US" dirty="0"/>
              <a:t>subject of the sentence has a close general relation to what is being discussed, the theme of the sentence. </a:t>
            </a:r>
          </a:p>
          <a:p>
            <a:pPr marL="0" indent="0" algn="just">
              <a:buNone/>
            </a:pPr>
            <a:r>
              <a:rPr lang="en-US" dirty="0"/>
              <a:t> </a:t>
            </a:r>
          </a:p>
          <a:p>
            <a:pPr marL="0" lvl="0" indent="0" algn="just">
              <a:buNone/>
            </a:pPr>
            <a:r>
              <a:rPr lang="en-US" dirty="0"/>
              <a:t>The subject determines concord.</a:t>
            </a:r>
          </a:p>
          <a:p>
            <a:pPr marL="0" indent="0" algn="just">
              <a:buNone/>
            </a:pPr>
            <a:r>
              <a:rPr lang="en-US" dirty="0"/>
              <a:t> </a:t>
            </a:r>
          </a:p>
          <a:p>
            <a:pPr marL="0" indent="0" algn="just">
              <a:buNone/>
            </a:pPr>
            <a:r>
              <a:rPr lang="en-US" dirty="0" smtClean="0"/>
              <a:t> </a:t>
            </a:r>
            <a:r>
              <a:rPr lang="en-US" dirty="0"/>
              <a:t>3.The subject is the part of the sentence that changes its position as </a:t>
            </a:r>
            <a:r>
              <a:rPr lang="en-US" dirty="0" smtClean="0"/>
              <a:t>we </a:t>
            </a:r>
            <a:r>
              <a:rPr lang="en-US" dirty="0"/>
              <a:t>go from statement to question</a:t>
            </a:r>
          </a:p>
          <a:p>
            <a:pPr marL="0" indent="0" algn="just">
              <a:buNone/>
            </a:pPr>
            <a:r>
              <a:rPr lang="en-US" b="1" i="1" dirty="0"/>
              <a:t>Predicate:</a:t>
            </a:r>
            <a:r>
              <a:rPr lang="en-US" dirty="0"/>
              <a:t> </a:t>
            </a:r>
          </a:p>
          <a:p>
            <a:pPr marL="0" indent="0" algn="just">
              <a:buNone/>
            </a:pPr>
            <a:r>
              <a:rPr lang="en-US" dirty="0"/>
              <a:t>It is the implication that something new is being said about a subject.   </a:t>
            </a:r>
          </a:p>
          <a:p>
            <a:endParaRPr lang="ar-IQ" dirty="0"/>
          </a:p>
        </p:txBody>
      </p:sp>
    </p:spTree>
    <p:extLst>
      <p:ext uri="{BB962C8B-B14F-4D97-AF65-F5344CB8AC3E}">
        <p14:creationId xmlns:p14="http://schemas.microsoft.com/office/powerpoint/2010/main" val="191989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Range of operators</a:t>
            </a:r>
            <a:r>
              <a:rPr lang="en-US" dirty="0" smtClean="0"/>
              <a:t/>
            </a:r>
            <a:br>
              <a:rPr lang="en-US" dirty="0" smtClean="0"/>
            </a:br>
            <a:endParaRPr lang="ar-IQ" dirty="0"/>
          </a:p>
        </p:txBody>
      </p:sp>
      <p:sp>
        <p:nvSpPr>
          <p:cNvPr id="3" name="Content Placeholder 2"/>
          <p:cNvSpPr>
            <a:spLocks noGrp="1"/>
          </p:cNvSpPr>
          <p:nvPr>
            <p:ph idx="1"/>
          </p:nvPr>
        </p:nvSpPr>
        <p:spPr>
          <a:xfrm>
            <a:off x="838200" y="1690687"/>
            <a:ext cx="10515600" cy="4967689"/>
          </a:xfrm>
        </p:spPr>
        <p:txBody>
          <a:bodyPr>
            <a:normAutofit fontScale="32500" lnSpcReduction="20000"/>
          </a:bodyPr>
          <a:lstStyle/>
          <a:p>
            <a:r>
              <a:rPr lang="en-US" dirty="0" smtClean="0"/>
              <a:t>1.The </a:t>
            </a:r>
            <a:r>
              <a:rPr lang="en-US" dirty="0"/>
              <a:t>verb expression may have several auxiliaries: </a:t>
            </a:r>
          </a:p>
          <a:p>
            <a:r>
              <a:rPr lang="en-US" dirty="0"/>
              <a:t>     He </a:t>
            </a:r>
            <a:r>
              <a:rPr lang="en-US" i="1" dirty="0"/>
              <a:t>should have been questioned </a:t>
            </a:r>
            <a:r>
              <a:rPr lang="en-US" dirty="0"/>
              <a:t>by the police</a:t>
            </a:r>
          </a:p>
          <a:p>
            <a:r>
              <a:rPr lang="en-US" dirty="0"/>
              <a:t> </a:t>
            </a:r>
          </a:p>
          <a:p>
            <a:r>
              <a:rPr lang="en-US" dirty="0"/>
              <a:t>2.In such cases, it is the first auxiliary that acts as operator:</a:t>
            </a:r>
          </a:p>
          <a:p>
            <a:r>
              <a:rPr lang="en-US" i="1" dirty="0"/>
              <a:t>    Should </a:t>
            </a:r>
            <a:r>
              <a:rPr lang="en-US" dirty="0"/>
              <a:t>he have been questioned by the police?</a:t>
            </a:r>
          </a:p>
          <a:p>
            <a:r>
              <a:rPr lang="en-US" dirty="0"/>
              <a:t>    No, he </a:t>
            </a:r>
            <a:r>
              <a:rPr lang="en-US" i="1" dirty="0"/>
              <a:t>shouldn't </a:t>
            </a:r>
            <a:r>
              <a:rPr lang="en-US" dirty="0"/>
              <a:t>have been questioned by the police.</a:t>
            </a:r>
          </a:p>
          <a:p>
            <a:r>
              <a:rPr lang="en-US" dirty="0"/>
              <a:t>    Yes, he </a:t>
            </a:r>
            <a:r>
              <a:rPr lang="en-US" i="1" dirty="0"/>
              <a:t>should.</a:t>
            </a:r>
            <a:endParaRPr lang="en-US" dirty="0"/>
          </a:p>
          <a:p>
            <a:r>
              <a:rPr lang="en-US" i="1" dirty="0"/>
              <a:t> </a:t>
            </a:r>
            <a:endParaRPr lang="en-US" dirty="0"/>
          </a:p>
          <a:p>
            <a:r>
              <a:rPr lang="en-US" dirty="0"/>
              <a:t>3.Where the verb expression has no auxiliary in the positive declarative</a:t>
            </a:r>
          </a:p>
          <a:p>
            <a:r>
              <a:rPr lang="en-US" dirty="0"/>
              <a:t>sentence, </a:t>
            </a:r>
            <a:r>
              <a:rPr lang="en-US" i="1" dirty="0"/>
              <a:t>do </a:t>
            </a:r>
            <a:r>
              <a:rPr lang="en-US" dirty="0"/>
              <a:t>is introduced when an operator is required:</a:t>
            </a:r>
          </a:p>
          <a:p>
            <a:r>
              <a:rPr lang="en-US" dirty="0"/>
              <a:t>It </a:t>
            </a:r>
            <a:r>
              <a:rPr lang="en-US" i="1" dirty="0"/>
              <a:t>rained </a:t>
            </a:r>
            <a:r>
              <a:rPr lang="en-US" dirty="0"/>
              <a:t>steadily all day.</a:t>
            </a:r>
          </a:p>
          <a:p>
            <a:r>
              <a:rPr lang="en-US" i="1" dirty="0"/>
              <a:t>Did </a:t>
            </a:r>
            <a:r>
              <a:rPr lang="en-US" dirty="0"/>
              <a:t>it rain steadily all day?</a:t>
            </a:r>
          </a:p>
          <a:p>
            <a:r>
              <a:rPr lang="en-US" dirty="0"/>
              <a:t>No, it </a:t>
            </a:r>
            <a:r>
              <a:rPr lang="en-US" i="1" dirty="0"/>
              <a:t>didn't.</a:t>
            </a:r>
            <a:endParaRPr lang="en-US" dirty="0"/>
          </a:p>
          <a:p>
            <a:r>
              <a:rPr lang="en-US" i="1" dirty="0"/>
              <a:t> </a:t>
            </a:r>
            <a:endParaRPr lang="en-US" dirty="0"/>
          </a:p>
          <a:p>
            <a:r>
              <a:rPr lang="en-US" dirty="0"/>
              <a:t>4.The verb </a:t>
            </a:r>
            <a:r>
              <a:rPr lang="en-US" i="1" dirty="0"/>
              <a:t>be </a:t>
            </a:r>
            <a:r>
              <a:rPr lang="en-US" dirty="0"/>
              <a:t>can act as operator whether it is an auxiliary, as in:</a:t>
            </a:r>
          </a:p>
          <a:p>
            <a:r>
              <a:rPr lang="en-US" dirty="0"/>
              <a:t>    John </a:t>
            </a:r>
            <a:r>
              <a:rPr lang="en-US" i="1" dirty="0"/>
              <a:t>is </a:t>
            </a:r>
            <a:r>
              <a:rPr lang="en-US" dirty="0"/>
              <a:t>searching the room </a:t>
            </a:r>
            <a:r>
              <a:rPr lang="en-US" i="1" dirty="0"/>
              <a:t>Is </a:t>
            </a:r>
            <a:r>
              <a:rPr lang="en-US" dirty="0"/>
              <a:t>John searching ...?</a:t>
            </a:r>
          </a:p>
          <a:p>
            <a:r>
              <a:rPr lang="en-US" dirty="0"/>
              <a:t>or not, as in: </a:t>
            </a:r>
          </a:p>
          <a:p>
            <a:r>
              <a:rPr lang="en-US" dirty="0"/>
              <a:t>    The girl </a:t>
            </a:r>
            <a:r>
              <a:rPr lang="en-US" i="1" dirty="0"/>
              <a:t>is </a:t>
            </a:r>
            <a:r>
              <a:rPr lang="en-US" dirty="0"/>
              <a:t>now a student </a:t>
            </a:r>
            <a:r>
              <a:rPr lang="en-US" i="1" dirty="0"/>
              <a:t>Is </a:t>
            </a:r>
            <a:r>
              <a:rPr lang="en-US" dirty="0"/>
              <a:t>the girl now ...?</a:t>
            </a:r>
          </a:p>
          <a:p>
            <a:r>
              <a:rPr lang="en-US" dirty="0"/>
              <a:t> </a:t>
            </a:r>
          </a:p>
          <a:p>
            <a:r>
              <a:rPr lang="en-US" dirty="0"/>
              <a:t>5. The same is true to some extent (especially in </a:t>
            </a:r>
            <a:r>
              <a:rPr lang="en-US" dirty="0" err="1"/>
              <a:t>BrE</a:t>
            </a:r>
            <a:r>
              <a:rPr lang="en-US" dirty="0"/>
              <a:t>.) for </a:t>
            </a:r>
            <a:r>
              <a:rPr lang="en-US" i="1" dirty="0"/>
              <a:t>have:</a:t>
            </a:r>
            <a:endParaRPr lang="en-US" dirty="0"/>
          </a:p>
          <a:p>
            <a:r>
              <a:rPr lang="en-US" dirty="0"/>
              <a:t>     He </a:t>
            </a:r>
            <a:r>
              <a:rPr lang="en-US" i="1" dirty="0"/>
              <a:t>has </a:t>
            </a:r>
            <a:r>
              <a:rPr lang="en-US" dirty="0"/>
              <a:t>a degree </a:t>
            </a:r>
            <a:r>
              <a:rPr lang="en-US" i="1" dirty="0"/>
              <a:t>Has </a:t>
            </a:r>
            <a:r>
              <a:rPr lang="en-US" dirty="0"/>
              <a:t>he a degree?</a:t>
            </a:r>
          </a:p>
          <a:p>
            <a:endParaRPr lang="ar-IQ" dirty="0"/>
          </a:p>
        </p:txBody>
      </p:sp>
    </p:spTree>
    <p:extLst>
      <p:ext uri="{BB962C8B-B14F-4D97-AF65-F5344CB8AC3E}">
        <p14:creationId xmlns:p14="http://schemas.microsoft.com/office/powerpoint/2010/main" val="791659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Operator, auxiliary, and predication</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marL="0" indent="0">
              <a:buNone/>
            </a:pPr>
            <a:r>
              <a:rPr lang="en-US" dirty="0" smtClean="0"/>
              <a:t>We </a:t>
            </a:r>
            <a:r>
              <a:rPr lang="en-US" dirty="0"/>
              <a:t>need to subdivide the predicate into its elements or constituents. One division distinguishes auxiliary as </a:t>
            </a:r>
            <a:r>
              <a:rPr lang="en-US" u="sng" dirty="0"/>
              <a:t>operator </a:t>
            </a:r>
            <a:r>
              <a:rPr lang="en-US" dirty="0"/>
              <a:t>from what we may call the </a:t>
            </a:r>
            <a:r>
              <a:rPr lang="en-US" u="sng" dirty="0"/>
              <a:t>predication.</a:t>
            </a:r>
            <a:r>
              <a:rPr lang="en-US" dirty="0"/>
              <a:t> This particular division of the sentence helps us to understand, for example, how interrogative and negative sentences are formed, how certain adjuncts are positioned, and how certain types of emphasis are achieved.</a:t>
            </a:r>
          </a:p>
          <a:p>
            <a:endParaRPr lang="ar-IQ" dirty="0"/>
          </a:p>
        </p:txBody>
      </p:sp>
    </p:spTree>
    <p:extLst>
      <p:ext uri="{BB962C8B-B14F-4D97-AF65-F5344CB8AC3E}">
        <p14:creationId xmlns:p14="http://schemas.microsoft.com/office/powerpoint/2010/main" val="2542696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178</Words>
  <Application>Microsoft Office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Parts of a sentence</vt:lpstr>
      <vt:lpstr>Subject  and Predicate:   </vt:lpstr>
      <vt:lpstr>Range of operators </vt:lpstr>
      <vt:lpstr>Operator, auxiliary, and predication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Parts of a sentence</dc:title>
  <dc:creator>taleeno</dc:creator>
  <cp:lastModifiedBy>taleeno</cp:lastModifiedBy>
  <cp:revision>2</cp:revision>
  <dcterms:created xsi:type="dcterms:W3CDTF">2019-09-26T09:17:08Z</dcterms:created>
  <dcterms:modified xsi:type="dcterms:W3CDTF">2019-09-26T09:19:58Z</dcterms:modified>
</cp:coreProperties>
</file>